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2" r:id="rId5"/>
    <p:sldId id="271" r:id="rId6"/>
    <p:sldId id="258" r:id="rId7"/>
    <p:sldId id="267" r:id="rId8"/>
    <p:sldId id="259" r:id="rId9"/>
    <p:sldId id="268" r:id="rId10"/>
    <p:sldId id="260" r:id="rId11"/>
    <p:sldId id="269" r:id="rId12"/>
    <p:sldId id="261" r:id="rId13"/>
    <p:sldId id="270" r:id="rId14"/>
    <p:sldId id="279" r:id="rId15"/>
    <p:sldId id="276" r:id="rId16"/>
    <p:sldId id="262" r:id="rId17"/>
    <p:sldId id="289" r:id="rId18"/>
    <p:sldId id="278" r:id="rId19"/>
    <p:sldId id="265" r:id="rId20"/>
    <p:sldId id="281" r:id="rId21"/>
    <p:sldId id="283" r:id="rId22"/>
    <p:sldId id="287" r:id="rId23"/>
    <p:sldId id="285" r:id="rId24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A02FB-496C-47A1-BD6F-F707D8BF8D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310C-3D18-4FA9-8AF2-AD39211FE67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hyperlink" Target="file:///G:\Programs\TapViet.exe" TargetMode="Externa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media" Target="file:///E:\Music\Hat%20gao%20lang%20ta.mp3" TargetMode="External"/><Relationship Id="rId7" Type="http://schemas.openxmlformats.org/officeDocument/2006/relationships/audio" Target="file:///E:\Music\Hat%20gao%20lang%20ta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microsoft.com/office/2007/relationships/media" Target="file:///C:\Documents%20and%20Settings\Administrator\Local%20Settings\Temporary%20Internet%20Files\Content.IE5\49YFS5ON\MSj04378880000%5b1%5d.wav" TargetMode="Externa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image" Target="../media/image31.GIF"/><Relationship Id="rId1" Type="http://schemas.openxmlformats.org/officeDocument/2006/relationships/audio" Target="file:///C:\Documents%20and%20Settings\Administrator\Local%20Settings\Temporary%20Internet%20Files\Content.IE5\49YFS5ON\MSj04378880000%5b1%5d.wa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141464" y="1839520"/>
            <a:ext cx="7712075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MÔN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TẬP VIẾT</a:t>
            </a:r>
            <a:endParaRPr 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6294" y="376985"/>
            <a:ext cx="633941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UÛY BAN NHAÂN DAÂN QUAÄN 12</a:t>
            </a:r>
            <a:endParaRPr lang="en-US" sz="20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  <a:p>
            <a:pPr algn="ctr"/>
            <a:r>
              <a:rPr lang="en-US" sz="2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TRÖÔØNG TIEÅU HOÏC NGUYEÃN DU</a:t>
            </a:r>
            <a:endParaRPr lang="en-US" sz="20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960995" y="4064000"/>
            <a:ext cx="2925445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accent4"/>
                </a:solidFill>
                <a:latin typeface="Arial Narrow" panose="020B0606020202030204" charset="0"/>
                <a:cs typeface="Arial Narrow" panose="020B0606020202030204" charset="0"/>
              </a:rPr>
              <a:t>Lớp: 1</a:t>
            </a:r>
            <a:r>
              <a:rPr lang="en-US" sz="3200" b="1">
                <a:solidFill>
                  <a:schemeClr val="accent4"/>
                </a:solidFill>
                <a:latin typeface="HP001 5 hàng" panose="020B0603050302020204" pitchFamily="34" charset="0"/>
              </a:rPr>
              <a:t> </a:t>
            </a:r>
            <a:endParaRPr lang="en-US" sz="3200" b="1" cap="none" spc="0">
              <a:solidFill>
                <a:schemeClr val="accent4"/>
              </a:solidFill>
              <a:effectLst/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é học chữ - Em tập viết bảng chữ cái tiếng việt lớp 1 - Viết chữ In hoa - Dạy bé thông minh (1) (online-video-cutter.com) (2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5738" y="276225"/>
            <a:ext cx="11820524" cy="59388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" y="690562"/>
            <a:ext cx="4581525" cy="5700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học chữ - Em tập viết bảng chữ cái tiếng việt lớp 1 - Viết chữ In hoa - Dạy bé thông minh (1) (online-video-cutter.com) (4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66725" y="149224"/>
            <a:ext cx="11215765" cy="63087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2: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bảng</a:t>
            </a:r>
            <a:r>
              <a:rPr lang="en-US" dirty="0" smtClean="0"/>
              <a:t> 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rames PPT 0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3" name="WordArt 11"/>
          <p:cNvSpPr>
            <a:spLocks noChangeArrowheads="1" noChangeShapeType="1" noTextEdit="1"/>
          </p:cNvSpPr>
          <p:nvPr/>
        </p:nvSpPr>
        <p:spPr bwMode="auto">
          <a:xfrm rot="-210384">
            <a:off x="3124200" y="533400"/>
            <a:ext cx="25908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000" b="1" kern="10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610384" scaled="1"/>
                </a:gradFill>
                <a:latin typeface=".VnArial" panose="020B7200000000000000" pitchFamily="34" charset="0"/>
              </a:rPr>
              <a:t>ViÕt b¶ng con</a:t>
            </a:r>
            <a:endParaRPr lang="en-US" sz="4000" b="1" kern="10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610384" scaled="1"/>
              </a:gradFill>
              <a:latin typeface=".VnArial" panose="020B7200000000000000" pitchFamily="34" charset="0"/>
            </a:endParaRPr>
          </a:p>
        </p:txBody>
      </p:sp>
      <p:sp>
        <p:nvSpPr>
          <p:cNvPr id="18444" name="Rectangl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7010401" y="609601"/>
            <a:ext cx="1647825" cy="1171575"/>
          </a:xfrm>
          <a:prstGeom prst="rect">
            <a:avLst/>
          </a:prstGeom>
          <a:solidFill>
            <a:schemeClr val="tx1"/>
          </a:solidFill>
          <a:ln w="57150" cmpd="thinThick">
            <a:solidFill>
              <a:srgbClr val="CCFF66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99CC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8454" name="Group 22"/>
          <p:cNvGrpSpPr/>
          <p:nvPr/>
        </p:nvGrpSpPr>
        <p:grpSpPr bwMode="auto">
          <a:xfrm>
            <a:off x="3561556" y="2632077"/>
            <a:ext cx="4764087" cy="1196973"/>
            <a:chOff x="822" y="1296"/>
            <a:chExt cx="4044" cy="890"/>
          </a:xfrm>
        </p:grpSpPr>
        <p:pic>
          <p:nvPicPr>
            <p:cNvPr id="18450" name="Picture 18" descr="A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1" t="27826" r="30832"/>
            <a:stretch>
              <a:fillRect/>
            </a:stretch>
          </p:blipFill>
          <p:spPr bwMode="auto">
            <a:xfrm>
              <a:off x="2880" y="1296"/>
              <a:ext cx="912" cy="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51" name="Picture 19" descr="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9" t="31035" r="30945"/>
            <a:stretch>
              <a:fillRect/>
            </a:stretch>
          </p:blipFill>
          <p:spPr bwMode="auto">
            <a:xfrm>
              <a:off x="822" y="1296"/>
              <a:ext cx="912" cy="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52" name="Picture 20" descr="AÂ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1" t="29565" r="30832"/>
            <a:stretch>
              <a:fillRect/>
            </a:stretch>
          </p:blipFill>
          <p:spPr bwMode="auto">
            <a:xfrm>
              <a:off x="1860" y="1302"/>
              <a:ext cx="912" cy="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53" name="Picture 21" descr="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69" r="41463"/>
            <a:stretch>
              <a:fillRect/>
            </a:stretch>
          </p:blipFill>
          <p:spPr bwMode="auto">
            <a:xfrm>
              <a:off x="3858" y="1296"/>
              <a:ext cx="1008" cy="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857" y="247650"/>
            <a:ext cx="944471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 descr="a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14035" r="46848"/>
          <a:stretch>
            <a:fillRect/>
          </a:stretch>
        </p:blipFill>
        <p:spPr bwMode="auto">
          <a:xfrm>
            <a:off x="1314450" y="1962150"/>
            <a:ext cx="26114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1" t="8752" r="52646"/>
          <a:stretch>
            <a:fillRect/>
          </a:stretch>
        </p:blipFill>
        <p:spPr bwMode="auto">
          <a:xfrm>
            <a:off x="5627915" y="2680607"/>
            <a:ext cx="2743200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 bwMode="auto">
          <a:xfrm>
            <a:off x="2157413" y="1733550"/>
            <a:ext cx="7529512" cy="2776538"/>
            <a:chOff x="1008" y="1005"/>
            <a:chExt cx="4743" cy="1749"/>
          </a:xfrm>
        </p:grpSpPr>
        <p:pic>
          <p:nvPicPr>
            <p:cNvPr id="3" name="Picture 9" descr="au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" t="14285" r="36517"/>
            <a:stretch>
              <a:fillRect/>
            </a:stretch>
          </p:blipFill>
          <p:spPr bwMode="auto">
            <a:xfrm>
              <a:off x="2391" y="1005"/>
              <a:ext cx="3360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a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3" t="14912" r="46405"/>
            <a:stretch>
              <a:fillRect/>
            </a:stretch>
          </p:blipFill>
          <p:spPr bwMode="auto">
            <a:xfrm>
              <a:off x="1008" y="1008"/>
              <a:ext cx="1632" cy="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47650"/>
            <a:ext cx="90201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31"/>
          <p:cNvGrpSpPr/>
          <p:nvPr/>
        </p:nvGrpSpPr>
        <p:grpSpPr bwMode="auto">
          <a:xfrm>
            <a:off x="827313" y="1480457"/>
            <a:ext cx="7924801" cy="5203372"/>
            <a:chOff x="1104" y="2736"/>
            <a:chExt cx="1680" cy="1260"/>
          </a:xfrm>
        </p:grpSpPr>
        <p:pic>
          <p:nvPicPr>
            <p:cNvPr id="6" name="Picture 27" descr="dieu hay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360"/>
              <a:ext cx="1680" cy="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0" descr="mai truo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736"/>
              <a:ext cx="1680" cy="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3"/>
          <a:stretch>
            <a:fillRect/>
          </a:stretch>
        </p:blipFill>
        <p:spPr bwMode="auto">
          <a:xfrm>
            <a:off x="1046163" y="2219325"/>
            <a:ext cx="101838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95250"/>
            <a:ext cx="10183812" cy="378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1114" y="433765"/>
            <a:ext cx="9470571" cy="1143000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3.Viết </a:t>
            </a:r>
            <a:r>
              <a:rPr lang="en-US" sz="6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2590800" y="2514600"/>
            <a:ext cx="7467600" cy="2590800"/>
          </a:xfrm>
          <a:prstGeom prst="flowChartInputOutpu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102">
            <a:off x="4410076" y="2609851"/>
            <a:ext cx="45815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114617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4125" y="2471738"/>
            <a:ext cx="99250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Ă, Â, B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viet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15" y="609600"/>
            <a:ext cx="45720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tap vi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412273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0829" y="1100818"/>
            <a:ext cx="8675914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C,D,Đ.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5029200" y="1295400"/>
            <a:ext cx="5638800" cy="3581400"/>
          </a:xfrm>
          <a:prstGeom prst="irregularSeal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5" name="MSj04378880000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2" descr="BA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BA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BAR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990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" descr="BAR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-57150"/>
            <a:ext cx="990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Hat gao lang ta.mp3">
            <a:hlinkClick r:id="" action="ppaction://media"/>
          </p:cNvPr>
          <p:cNvPicPr>
            <a:picLocks noRot="1"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" y="-635"/>
            <a:ext cx="12167235" cy="685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2" name="WordArt 10" descr="164-Bicchieri"/>
          <p:cNvSpPr>
            <a:spLocks noChangeArrowheads="1" noChangeShapeType="1" noTextEdit="1"/>
          </p:cNvSpPr>
          <p:nvPr/>
        </p:nvSpPr>
        <p:spPr bwMode="auto">
          <a:xfrm>
            <a:off x="3559175" y="1101726"/>
            <a:ext cx="5602288" cy="28606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.VnBlackH" panose="020B7200000000000000" pitchFamily="34" charset="0"/>
            </a:endParaRPr>
          </a:p>
        </p:txBody>
      </p:sp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2931795" y="1637665"/>
            <a:ext cx="7280910" cy="3070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</a:t>
            </a:r>
            <a:endParaRPr lang="en-US" sz="3600" kern="10">
              <a:ln w="12700">
                <a:solidFill>
                  <a:srgbClr val="EAEAEA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</a:t>
            </a:r>
            <a:endParaRPr lang="en-US" sz="3600" kern="10">
              <a:ln w="12700">
                <a:solidFill>
                  <a:srgbClr val="EAEAEA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remove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5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  <p:bldLst>
      <p:bldP spid="8202" grpId="0" animBg="1"/>
      <p:bldP spid="82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Hoạt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1</a:t>
            </a:r>
            <a:r>
              <a:rPr lang="en-US" dirty="0" smtClean="0"/>
              <a:t>:Quan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viết,tô</a:t>
            </a:r>
            <a:r>
              <a:rPr lang="en-US" dirty="0" smtClean="0"/>
              <a:t> </a:t>
            </a:r>
            <a:r>
              <a:rPr lang="en-US" dirty="0" err="1" smtClean="0"/>
              <a:t>chữ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 A,Ă,Â,B.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1" y="1228164"/>
            <a:ext cx="2262468" cy="326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1572" r="1675" b="1044"/>
          <a:stretch>
            <a:fillRect/>
          </a:stretch>
        </p:blipFill>
        <p:spPr bwMode="auto">
          <a:xfrm>
            <a:off x="2825844" y="1228164"/>
            <a:ext cx="2427473" cy="326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1530" r="977" b="1230"/>
          <a:stretch>
            <a:fillRect/>
          </a:stretch>
        </p:blipFill>
        <p:spPr bwMode="auto">
          <a:xfrm>
            <a:off x="5604903" y="1228165"/>
            <a:ext cx="2651591" cy="326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61" y="1157287"/>
            <a:ext cx="3334871" cy="4096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95288"/>
            <a:ext cx="47720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rved Right Arrow 15"/>
          <p:cNvSpPr/>
          <p:nvPr/>
        </p:nvSpPr>
        <p:spPr bwMode="auto">
          <a:xfrm rot="20119413">
            <a:off x="1003300" y="4684713"/>
            <a:ext cx="623888" cy="1203325"/>
          </a:xfrm>
          <a:custGeom>
            <a:avLst/>
            <a:gdLst>
              <a:gd name="T0" fmla="*/ 311925 w 623849"/>
              <a:gd name="T1" fmla="*/ 0 h 1203368"/>
              <a:gd name="T2" fmla="*/ 623849 w 623849"/>
              <a:gd name="T3" fmla="*/ 601684 h 1203368"/>
              <a:gd name="T4" fmla="*/ 311925 w 623849"/>
              <a:gd name="T5" fmla="*/ 1203368 h 1203368"/>
              <a:gd name="T6" fmla="*/ 0 w 623849"/>
              <a:gd name="T7" fmla="*/ 601684 h 1203368"/>
              <a:gd name="T8" fmla="*/ 0 w 623849"/>
              <a:gd name="T9" fmla="*/ 541562 h 1203368"/>
              <a:gd name="T10" fmla="*/ 467887 w 623849"/>
              <a:gd name="T11" fmla="*/ 1187305 h 1203368"/>
              <a:gd name="T12" fmla="*/ 623849 w 623849"/>
              <a:gd name="T13" fmla="*/ 1047406 h 1203368"/>
              <a:gd name="T14" fmla="*/ 467887 w 623849"/>
              <a:gd name="T15" fmla="*/ 875381 h 1203368"/>
              <a:gd name="T16" fmla="*/ 623849 w 623849"/>
              <a:gd name="T17" fmla="*/ 35718 h 1203368"/>
              <a:gd name="T18" fmla="*/ 17694720 60000 65536"/>
              <a:gd name="T19" fmla="*/ 0 60000 65536"/>
              <a:gd name="T20" fmla="*/ 5898240 60000 65536"/>
              <a:gd name="T21" fmla="*/ 11796480 60000 65536"/>
              <a:gd name="T22" fmla="*/ 11796480 60000 65536"/>
              <a:gd name="T23" fmla="*/ 5898240 60000 65536"/>
              <a:gd name="T24" fmla="*/ 0 60000 65536"/>
              <a:gd name="T25" fmla="*/ 0 60000 65536"/>
              <a:gd name="T26" fmla="*/ 0 60000 65536"/>
              <a:gd name="T27" fmla="*/ 0 w 623849"/>
              <a:gd name="T28" fmla="*/ 0 h 1203368"/>
              <a:gd name="T29" fmla="*/ 623849 w 623849"/>
              <a:gd name="T30" fmla="*/ 1203368 h 12033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3849" h="1203368" stroke="0">
                <a:moveTo>
                  <a:pt x="0" y="505844"/>
                </a:moveTo>
                <a:lnTo>
                  <a:pt x="-1" y="505844"/>
                </a:lnTo>
                <a:cubicBezTo>
                  <a:pt x="-1" y="505844"/>
                  <a:pt x="0" y="505844"/>
                  <a:pt x="0" y="505844"/>
                </a:cubicBezTo>
                <a:cubicBezTo>
                  <a:pt x="0" y="736508"/>
                  <a:pt x="192445" y="937959"/>
                  <a:pt x="467885" y="995626"/>
                </a:cubicBezTo>
                <a:lnTo>
                  <a:pt x="467887" y="875381"/>
                </a:lnTo>
                <a:lnTo>
                  <a:pt x="623849" y="1047406"/>
                </a:lnTo>
                <a:lnTo>
                  <a:pt x="467887" y="1187305"/>
                </a:lnTo>
                <a:lnTo>
                  <a:pt x="467887" y="1067061"/>
                </a:lnTo>
                <a:lnTo>
                  <a:pt x="467886" y="1067061"/>
                </a:lnTo>
                <a:cubicBezTo>
                  <a:pt x="192446" y="1009394"/>
                  <a:pt x="1" y="807943"/>
                  <a:pt x="1" y="577280"/>
                </a:cubicBezTo>
                <a:cubicBezTo>
                  <a:pt x="1" y="577279"/>
                  <a:pt x="1" y="577279"/>
                  <a:pt x="1" y="577279"/>
                </a:cubicBezTo>
                <a:close/>
              </a:path>
              <a:path w="623849" h="1203368" stroke="0">
                <a:moveTo>
                  <a:pt x="623849" y="71437"/>
                </a:moveTo>
                <a:lnTo>
                  <a:pt x="623848" y="71436"/>
                </a:lnTo>
                <a:cubicBezTo>
                  <a:pt x="623848" y="71436"/>
                  <a:pt x="623848" y="71437"/>
                  <a:pt x="623848" y="71437"/>
                </a:cubicBezTo>
                <a:cubicBezTo>
                  <a:pt x="296399" y="71437"/>
                  <a:pt x="24678" y="276715"/>
                  <a:pt x="1556" y="541561"/>
                </a:cubicBezTo>
                <a:lnTo>
                  <a:pt x="1557" y="541561"/>
                </a:lnTo>
                <a:cubicBezTo>
                  <a:pt x="519" y="529674"/>
                  <a:pt x="0" y="517761"/>
                  <a:pt x="0" y="505844"/>
                </a:cubicBezTo>
                <a:cubicBezTo>
                  <a:pt x="0" y="226474"/>
                  <a:pt x="279306" y="0"/>
                  <a:pt x="623849" y="0"/>
                </a:cubicBezTo>
                <a:cubicBezTo>
                  <a:pt x="623849" y="0"/>
                  <a:pt x="623849" y="0"/>
                  <a:pt x="623849" y="0"/>
                </a:cubicBezTo>
                <a:close/>
              </a:path>
              <a:path w="623849" h="1203368" fill="none">
                <a:moveTo>
                  <a:pt x="0" y="505844"/>
                </a:moveTo>
                <a:lnTo>
                  <a:pt x="-1" y="505844"/>
                </a:lnTo>
                <a:cubicBezTo>
                  <a:pt x="-1" y="505844"/>
                  <a:pt x="0" y="505844"/>
                  <a:pt x="0" y="505844"/>
                </a:cubicBezTo>
                <a:cubicBezTo>
                  <a:pt x="0" y="736508"/>
                  <a:pt x="192445" y="937959"/>
                  <a:pt x="467885" y="995626"/>
                </a:cubicBezTo>
                <a:lnTo>
                  <a:pt x="467887" y="875381"/>
                </a:lnTo>
                <a:lnTo>
                  <a:pt x="623849" y="1047406"/>
                </a:lnTo>
                <a:lnTo>
                  <a:pt x="467887" y="1187305"/>
                </a:lnTo>
                <a:lnTo>
                  <a:pt x="467887" y="1067061"/>
                </a:lnTo>
                <a:lnTo>
                  <a:pt x="467886" y="1067061"/>
                </a:lnTo>
                <a:cubicBezTo>
                  <a:pt x="192446" y="1009394"/>
                  <a:pt x="1" y="807943"/>
                  <a:pt x="1" y="577280"/>
                </a:cubicBezTo>
                <a:cubicBezTo>
                  <a:pt x="1" y="577279"/>
                  <a:pt x="1" y="577279"/>
                  <a:pt x="1" y="577279"/>
                </a:cubicBezTo>
                <a:lnTo>
                  <a:pt x="0" y="505844"/>
                </a:lnTo>
                <a:lnTo>
                  <a:pt x="-1" y="505844"/>
                </a:lnTo>
                <a:cubicBezTo>
                  <a:pt x="0" y="226474"/>
                  <a:pt x="279307" y="1"/>
                  <a:pt x="623849" y="1"/>
                </a:cubicBezTo>
                <a:cubicBezTo>
                  <a:pt x="623849" y="1"/>
                  <a:pt x="623849" y="0"/>
                  <a:pt x="623849" y="0"/>
                </a:cubicBezTo>
                <a:lnTo>
                  <a:pt x="623849" y="71437"/>
                </a:lnTo>
                <a:lnTo>
                  <a:pt x="623848" y="71436"/>
                </a:lnTo>
                <a:cubicBezTo>
                  <a:pt x="623848" y="71436"/>
                  <a:pt x="623848" y="71437"/>
                  <a:pt x="623848" y="71437"/>
                </a:cubicBezTo>
                <a:cubicBezTo>
                  <a:pt x="296399" y="71437"/>
                  <a:pt x="24678" y="276715"/>
                  <a:pt x="1556" y="541561"/>
                </a:cubicBezTo>
              </a:path>
            </a:pathLst>
          </a:custGeom>
          <a:solidFill>
            <a:srgbClr val="FF388C"/>
          </a:solidFill>
          <a:ln w="25402">
            <a:solidFill>
              <a:srgbClr val="BC2665"/>
            </a:solidFill>
            <a:prstDash val="solid"/>
            <a:round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10" name="Rectangle 17"/>
          <p:cNvSpPr/>
          <p:nvPr/>
        </p:nvSpPr>
        <p:spPr>
          <a:xfrm>
            <a:off x="1490663" y="4395788"/>
            <a:ext cx="287337" cy="5835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>
                <a:solidFill>
                  <a:srgbClr val="000000"/>
                </a:solidFill>
                <a:effectLst>
                  <a:outerShdw blurRad="152400" dist="40004" dir="5040305">
                    <a:srgbClr val="000000"/>
                  </a:outerShdw>
                </a:effectLst>
                <a:latin typeface=".VnAvant" pitchFamily="34"/>
                <a:cs typeface="+mn-cs"/>
              </a:rPr>
              <a:t>1</a:t>
            </a:r>
            <a:endParaRPr lang="en-US" sz="3200" b="1">
              <a:solidFill>
                <a:srgbClr val="000000"/>
              </a:solidFill>
              <a:effectLst>
                <a:outerShdw blurRad="152400" dist="40004" dir="5040305">
                  <a:srgbClr val="000000"/>
                </a:outerShdw>
              </a:effectLst>
              <a:latin typeface=".VnAvant" pitchFamily="34"/>
              <a:cs typeface="+mn-cs"/>
            </a:endParaRPr>
          </a:p>
        </p:txBody>
      </p:sp>
      <p:sp>
        <p:nvSpPr>
          <p:cNvPr id="11" name="Circular Arrow 19"/>
          <p:cNvSpPr/>
          <p:nvPr/>
        </p:nvSpPr>
        <p:spPr bwMode="auto">
          <a:xfrm rot="18162716">
            <a:off x="2250281" y="2120107"/>
            <a:ext cx="2516187" cy="1143000"/>
          </a:xfrm>
          <a:custGeom>
            <a:avLst/>
            <a:gdLst>
              <a:gd name="T0" fmla="*/ 1258640 w 2517282"/>
              <a:gd name="T1" fmla="*/ 0 h 1143008"/>
              <a:gd name="T2" fmla="*/ 2517279 w 2517282"/>
              <a:gd name="T3" fmla="*/ 571505 h 1143008"/>
              <a:gd name="T4" fmla="*/ 1258640 w 2517282"/>
              <a:gd name="T5" fmla="*/ 1143009 h 1143008"/>
              <a:gd name="T6" fmla="*/ 0 w 2517282"/>
              <a:gd name="T7" fmla="*/ 571505 h 1143008"/>
              <a:gd name="T8" fmla="*/ 190317 w 2517282"/>
              <a:gd name="T9" fmla="*/ 377214 h 1143008"/>
              <a:gd name="T10" fmla="*/ 1449465 w 2517282"/>
              <a:gd name="T11" fmla="*/ 20926 h 1143008"/>
              <a:gd name="T12" fmla="*/ 1596656 w 2517282"/>
              <a:gd name="T13" fmla="*/ 111285 h 1143008"/>
              <a:gd name="T14" fmla="*/ 1342073 w 2517282"/>
              <a:gd name="T15" fmla="*/ 167143 h 1143008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5898240 60000 65536"/>
              <a:gd name="T21" fmla="*/ 17694720 60000 65536"/>
              <a:gd name="T22" fmla="*/ 0 60000 65536"/>
              <a:gd name="T23" fmla="*/ 5898240 60000 65536"/>
              <a:gd name="T24" fmla="*/ 415496 w 2517282"/>
              <a:gd name="T25" fmla="*/ 214239 h 1143008"/>
              <a:gd name="T26" fmla="*/ 2101785 w 2517282"/>
              <a:gd name="T27" fmla="*/ 928769 h 1143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17282" h="1143008">
                <a:moveTo>
                  <a:pt x="162914" y="372230"/>
                </a:moveTo>
                <a:lnTo>
                  <a:pt x="162914" y="372230"/>
                </a:lnTo>
                <a:cubicBezTo>
                  <a:pt x="350951" y="186589"/>
                  <a:pt x="781883" y="66254"/>
                  <a:pt x="1258642" y="66254"/>
                </a:cubicBezTo>
                <a:cubicBezTo>
                  <a:pt x="1310275" y="66254"/>
                  <a:pt x="1361853" y="67675"/>
                  <a:pt x="1413051" y="70508"/>
                </a:cubicBezTo>
                <a:lnTo>
                  <a:pt x="1449467" y="20926"/>
                </a:lnTo>
                <a:lnTo>
                  <a:pt x="1596658" y="111285"/>
                </a:lnTo>
                <a:lnTo>
                  <a:pt x="1342075" y="167143"/>
                </a:lnTo>
                <a:lnTo>
                  <a:pt x="1378408" y="117674"/>
                </a:lnTo>
                <a:lnTo>
                  <a:pt x="1378407" y="117674"/>
                </a:lnTo>
                <a:cubicBezTo>
                  <a:pt x="1338622" y="116001"/>
                  <a:pt x="1298645" y="115164"/>
                  <a:pt x="1258640" y="115164"/>
                </a:cubicBezTo>
                <a:cubicBezTo>
                  <a:pt x="810629" y="115164"/>
                  <a:pt x="403889" y="219575"/>
                  <a:pt x="218110" y="382270"/>
                </a:cubicBezTo>
                <a:close/>
              </a:path>
            </a:pathLst>
          </a:custGeom>
          <a:solidFill>
            <a:srgbClr val="FF388C"/>
          </a:solidFill>
          <a:ln w="25402">
            <a:solidFill>
              <a:srgbClr val="BC2665"/>
            </a:solidFill>
            <a:prstDash val="solid"/>
            <a:round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12" name="Rectangle 20"/>
          <p:cNvSpPr/>
          <p:nvPr/>
        </p:nvSpPr>
        <p:spPr>
          <a:xfrm>
            <a:off x="4205288" y="1538288"/>
            <a:ext cx="287337" cy="5835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>
                <a:solidFill>
                  <a:srgbClr val="000000"/>
                </a:solidFill>
                <a:effectLst>
                  <a:outerShdw blurRad="152400" dist="40004" dir="5040305">
                    <a:srgbClr val="000000"/>
                  </a:outerShdw>
                </a:effectLst>
                <a:latin typeface=".VnAvant" pitchFamily="34"/>
                <a:cs typeface="+mn-cs"/>
              </a:rPr>
              <a:t>2</a:t>
            </a:r>
            <a:endParaRPr lang="en-US" sz="3200" b="1">
              <a:solidFill>
                <a:srgbClr val="000000"/>
              </a:solidFill>
              <a:effectLst>
                <a:outerShdw blurRad="152400" dist="40004" dir="5040305">
                  <a:srgbClr val="000000"/>
                </a:outerShdw>
              </a:effectLst>
              <a:latin typeface=".VnAvant" pitchFamily="34"/>
              <a:cs typeface="+mn-cs"/>
            </a:endParaRPr>
          </a:p>
        </p:txBody>
      </p:sp>
      <p:sp>
        <p:nvSpPr>
          <p:cNvPr id="13" name="Down Arrow 21"/>
          <p:cNvSpPr/>
          <p:nvPr/>
        </p:nvSpPr>
        <p:spPr bwMode="auto">
          <a:xfrm>
            <a:off x="4062413" y="1966913"/>
            <a:ext cx="71437" cy="1071562"/>
          </a:xfrm>
          <a:custGeom>
            <a:avLst/>
            <a:gdLst>
              <a:gd name="T0" fmla="*/ 35721 w 21600"/>
              <a:gd name="T1" fmla="*/ 0 h 21600"/>
              <a:gd name="T2" fmla="*/ 71442 w 21600"/>
              <a:gd name="T3" fmla="*/ 535784 h 21600"/>
              <a:gd name="T4" fmla="*/ 35721 w 21600"/>
              <a:gd name="T5" fmla="*/ 1071567 h 21600"/>
              <a:gd name="T6" fmla="*/ 0 w 21600"/>
              <a:gd name="T7" fmla="*/ 535784 h 21600"/>
              <a:gd name="T8" fmla="*/ 0 w 21600"/>
              <a:gd name="T9" fmla="*/ 1035848 h 21600"/>
              <a:gd name="T10" fmla="*/ 71442 w 21600"/>
              <a:gd name="T11" fmla="*/ 1035848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2124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20880"/>
                </a:lnTo>
                <a:lnTo>
                  <a:pt x="0" y="20880"/>
                </a:lnTo>
                <a:lnTo>
                  <a:pt x="10800" y="21600"/>
                </a:lnTo>
                <a:lnTo>
                  <a:pt x="21600" y="20880"/>
                </a:lnTo>
                <a:lnTo>
                  <a:pt x="16200" y="20880"/>
                </a:lnTo>
                <a:lnTo>
                  <a:pt x="16200" y="0"/>
                </a:lnTo>
                <a:close/>
              </a:path>
            </a:pathLst>
          </a:custGeom>
          <a:solidFill>
            <a:srgbClr val="FF388C"/>
          </a:solidFill>
          <a:ln w="25402">
            <a:solidFill>
              <a:srgbClr val="BC2665"/>
            </a:solidFill>
            <a:prstDash val="solid"/>
            <a:round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14" name="Rectangle 22"/>
          <p:cNvSpPr/>
          <p:nvPr/>
        </p:nvSpPr>
        <p:spPr>
          <a:xfrm>
            <a:off x="1919288" y="3538538"/>
            <a:ext cx="287337" cy="5835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>
                <a:solidFill>
                  <a:srgbClr val="000000"/>
                </a:solidFill>
                <a:effectLst>
                  <a:outerShdw blurRad="152400" dist="40004" dir="5040305">
                    <a:srgbClr val="000000"/>
                  </a:outerShdw>
                </a:effectLst>
                <a:latin typeface=".VnAvant" pitchFamily="34"/>
                <a:cs typeface="+mn-cs"/>
              </a:rPr>
              <a:t>3</a:t>
            </a:r>
            <a:endParaRPr lang="en-US" sz="3200" b="1">
              <a:solidFill>
                <a:srgbClr val="000000"/>
              </a:solidFill>
              <a:effectLst>
                <a:outerShdw blurRad="152400" dist="40004" dir="5040305">
                  <a:srgbClr val="000000"/>
                </a:outerShdw>
              </a:effectLst>
              <a:latin typeface=".VnAvant" pitchFamily="34"/>
              <a:cs typeface="+mn-cs"/>
            </a:endParaRPr>
          </a:p>
        </p:txBody>
      </p:sp>
      <p:sp>
        <p:nvSpPr>
          <p:cNvPr id="15" name="Right Arrow 23"/>
          <p:cNvSpPr/>
          <p:nvPr/>
        </p:nvSpPr>
        <p:spPr bwMode="auto">
          <a:xfrm rot="20892631">
            <a:off x="2347913" y="3824288"/>
            <a:ext cx="357187" cy="71437"/>
          </a:xfrm>
          <a:custGeom>
            <a:avLst/>
            <a:gdLst>
              <a:gd name="T0" fmla="*/ 178596 w 21600"/>
              <a:gd name="T1" fmla="*/ 0 h 21600"/>
              <a:gd name="T2" fmla="*/ 357192 w 21600"/>
              <a:gd name="T3" fmla="*/ 35721 h 21600"/>
              <a:gd name="T4" fmla="*/ 178596 w 21600"/>
              <a:gd name="T5" fmla="*/ 71442 h 21600"/>
              <a:gd name="T6" fmla="*/ 0 w 21600"/>
              <a:gd name="T7" fmla="*/ 35721 h 21600"/>
              <a:gd name="T8" fmla="*/ 321473 w 21600"/>
              <a:gd name="T9" fmla="*/ 0 h 21600"/>
              <a:gd name="T10" fmla="*/ 321473 w 21600"/>
              <a:gd name="T11" fmla="*/ 71442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20520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9440" y="5400"/>
                </a:lnTo>
                <a:lnTo>
                  <a:pt x="19440" y="0"/>
                </a:lnTo>
                <a:lnTo>
                  <a:pt x="21600" y="10800"/>
                </a:lnTo>
                <a:lnTo>
                  <a:pt x="19440" y="21600"/>
                </a:lnTo>
                <a:lnTo>
                  <a:pt x="19440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FF388C"/>
          </a:solidFill>
          <a:ln w="25402">
            <a:solidFill>
              <a:srgbClr val="BC2665"/>
            </a:solidFill>
            <a:prstDash val="solid"/>
            <a:round/>
          </a:ln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é học chữ - Em tập viết bảng chữ cái tiếng việt lớp 1 - Viết chữ In hoa - Dạy bé thông minh (1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8201" y="447675"/>
            <a:ext cx="10696574" cy="57292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1572" r="1675" b="1044"/>
          <a:stretch>
            <a:fillRect/>
          </a:stretch>
        </p:blipFill>
        <p:spPr bwMode="auto">
          <a:xfrm>
            <a:off x="719138" y="604838"/>
            <a:ext cx="4572000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học chữ - Em tập viết bảng chữ cái tiếng việt lớp 1 - Viết chữ In hoa - Dạy bé thông minh (1)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4351" y="365125"/>
            <a:ext cx="11268074" cy="58118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1530" r="977" b="1230"/>
          <a:stretch>
            <a:fillRect/>
          </a:stretch>
        </p:blipFill>
        <p:spPr bwMode="auto">
          <a:xfrm>
            <a:off x="595313" y="552450"/>
            <a:ext cx="4421187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ập Viết&amp;quot;&quot;/&gt;&lt;property id=&quot;20307&quot; value=&quot;257&quot;/&gt;&lt;/object&gt;&lt;object type=&quot;3&quot; unique_id=&quot;10005&quot;&gt;&lt;property id=&quot;20148&quot; value=&quot;5&quot;/&gt;&lt;property id=&quot;20300&quot; value=&quot;Slide 4&quot;/&gt;&lt;property id=&quot;20307&quot; value=&quot;271&quot;/&gt;&lt;/object&gt;&lt;object type=&quot;3&quot; unique_id=&quot;10006&quot;&gt;&lt;property id=&quot;20148&quot; value=&quot;5&quot;/&gt;&lt;property id=&quot;20300&quot; value=&quot;Slide 5&quot;/&gt;&lt;property id=&quot;20307&quot; value=&quot;258&quot;/&gt;&lt;/object&gt;&lt;object type=&quot;3&quot; unique_id=&quot;10007&quot;&gt;&lt;property id=&quot;20148&quot; value=&quot;5&quot;/&gt;&lt;property id=&quot;20300&quot; value=&quot;Slide 6&quot;/&gt;&lt;property id=&quot;20307&quot; value=&quot;267&quot;/&gt;&lt;/object&gt;&lt;object type=&quot;3&quot; unique_id=&quot;10008&quot;&gt;&lt;property id=&quot;20148&quot; value=&quot;5&quot;/&gt;&lt;property id=&quot;20300&quot; value=&quot;Slide 7&quot;/&gt;&lt;property id=&quot;20307&quot; value=&quot;259&quot;/&gt;&lt;/object&gt;&lt;object type=&quot;3&quot; unique_id=&quot;10009&quot;&gt;&lt;property id=&quot;20148&quot; value=&quot;5&quot;/&gt;&lt;property id=&quot;20300&quot; value=&quot;Slide 8&quot;/&gt;&lt;property id=&quot;20307&quot; value=&quot;268&quot;/&gt;&lt;/object&gt;&lt;object type=&quot;3&quot; unique_id=&quot;10010&quot;&gt;&lt;property id=&quot;20148&quot; value=&quot;5&quot;/&gt;&lt;property id=&quot;20300&quot; value=&quot;Slide 9&quot;/&gt;&lt;property id=&quot;20307&quot; value=&quot;260&quot;/&gt;&lt;/object&gt;&lt;object type=&quot;3&quot; unique_id=&quot;10011&quot;&gt;&lt;property id=&quot;20148&quot; value=&quot;5&quot;/&gt;&lt;property id=&quot;20300&quot; value=&quot;Slide 10&quot;/&gt;&lt;property id=&quot;20307&quot; value=&quot;269&quot;/&gt;&lt;/object&gt;&lt;object type=&quot;3&quot; unique_id=&quot;10012&quot;&gt;&lt;property id=&quot;20148&quot; value=&quot;5&quot;/&gt;&lt;property id=&quot;20300&quot; value=&quot;Slide 11&quot;/&gt;&lt;property id=&quot;20307&quot; value=&quot;261&quot;/&gt;&lt;/object&gt;&lt;object type=&quot;3&quot; unique_id=&quot;10013&quot;&gt;&lt;property id=&quot;20148&quot; value=&quot;5&quot;/&gt;&lt;property id=&quot;20300&quot; value=&quot;Slide 12&quot;/&gt;&lt;property id=&quot;20307&quot; value=&quot;270&quot;/&gt;&lt;/object&gt;&lt;object type=&quot;3&quot; unique_id=&quot;10014&quot;&gt;&lt;property id=&quot;20148&quot; value=&quot;5&quot;/&gt;&lt;property id=&quot;20300&quot; value=&quot;Slide 15&quot;/&gt;&lt;property id=&quot;20307&quot; value=&quot;262&quot;/&gt;&lt;/object&gt;&lt;object type=&quot;3&quot; unique_id=&quot;10017&quot;&gt;&lt;property id=&quot;20148&quot; value=&quot;5&quot;/&gt;&lt;property id=&quot;20300&quot; value=&quot;Slide 18&quot;/&gt;&lt;property id=&quot;20307&quot; value=&quot;265&quot;/&gt;&lt;/object&gt;&lt;object type=&quot;3&quot; unique_id=&quot;10319&quot;&gt;&lt;property id=&quot;20148&quot; value=&quot;5&quot;/&gt;&lt;property id=&quot;20300&quot; value=&quot;Slide 3 - &amp;quot;Hoạt động 1:Quan sát quy trình viết,tô chữ hoa A,Ă,Â,B.&amp;quot;&quot;/&gt;&lt;property id=&quot;20307&quot; value=&quot;272&quot;/&gt;&lt;/object&gt;&lt;object type=&quot;3&quot; unique_id=&quot;10531&quot;&gt;&lt;property id=&quot;20148&quot; value=&quot;5&quot;/&gt;&lt;property id=&quot;20300&quot; value=&quot;Slide 13 - &amp;quot;Hoạt động 2: Viết bảng con&amp;quot;&quot;/&gt;&lt;property id=&quot;20307&quot; value=&quot;279&quot;/&gt;&lt;/object&gt;&lt;object type=&quot;3&quot; unique_id=&quot;10532&quot;&gt;&lt;property id=&quot;20148&quot; value=&quot;5&quot;/&gt;&lt;property id=&quot;20300&quot; value=&quot;Slide 14&quot;/&gt;&lt;property id=&quot;20307&quot; value=&quot;276&quot;/&gt;&lt;/object&gt;&lt;object type=&quot;3&quot; unique_id=&quot;10533&quot;&gt;&lt;property id=&quot;20148&quot; value=&quot;5&quot;/&gt;&lt;property id=&quot;20300&quot; value=&quot;Slide 17&quot;/&gt;&lt;property id=&quot;20307&quot; value=&quot;278&quot;/&gt;&lt;/object&gt;&lt;object type=&quot;3&quot; unique_id=&quot;10811&quot;&gt;&lt;property id=&quot;20148&quot; value=&quot;5&quot;/&gt;&lt;property id=&quot;20300&quot; value=&quot;Slide 19 - &amp;quot;Hoạt động 3.Viết vở tập viết.&amp;quot;&quot;/&gt;&lt;property id=&quot;20307&quot; value=&quot;281&quot;/&gt;&lt;/object&gt;&lt;object type=&quot;3&quot; unique_id=&quot;10963&quot;&gt;&lt;property id=&quot;20148&quot; value=&quot;5&quot;/&gt;&lt;property id=&quot;20300&quot; value=&quot;Slide 20&quot;/&gt;&lt;property id=&quot;20307&quot; value=&quot;283&quot;/&gt;&lt;/object&gt;&lt;object type=&quot;3&quot; unique_id=&quot;11126&quot;&gt;&lt;property id=&quot;20148&quot; value=&quot;5&quot;/&gt;&lt;property id=&quot;20300&quot; value=&quot;Slide 21&quot;/&gt;&lt;property id=&quot;20307&quot; value=&quot;287&quot;/&gt;&lt;/object&gt;&lt;object type=&quot;3&quot; unique_id=&quot;11127&quot;&gt;&lt;property id=&quot;20148&quot; value=&quot;5&quot;/&gt;&lt;property id=&quot;20300&quot; value=&quot;Slide 22&quot;/&gt;&lt;property id=&quot;20307&quot; value=&quot;285&quot;/&gt;&lt;/object&gt;&lt;object type=&quot;3&quot; unique_id=&quot;11380&quot;&gt;&lt;property id=&quot;20148&quot; value=&quot;5&quot;/&gt;&lt;property id=&quot;20300&quot; value=&quot;Slide 16&quot;/&gt;&lt;property id=&quot;20307&quot; value=&quot;289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</Words>
  <Application>WPS Presentation</Application>
  <PresentationFormat>Custom</PresentationFormat>
  <Paragraphs>36</Paragraphs>
  <Slides>22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7" baseType="lpstr">
      <vt:lpstr>Arial</vt:lpstr>
      <vt:lpstr>SimSun</vt:lpstr>
      <vt:lpstr>Wingdings</vt:lpstr>
      <vt:lpstr>Segoe UI Black</vt:lpstr>
      <vt:lpstr>Times New Roman</vt:lpstr>
      <vt:lpstr>.VnAvant</vt:lpstr>
      <vt:lpstr>Segoe Print</vt:lpstr>
      <vt:lpstr>Microsoft YaHei</vt:lpstr>
      <vt:lpstr>Arial Unicode MS</vt:lpstr>
      <vt:lpstr>Calibri Light</vt:lpstr>
      <vt:lpstr>Calibri</vt:lpstr>
      <vt:lpstr>.VnArial</vt:lpstr>
      <vt:lpstr>.VnAvant</vt:lpstr>
      <vt:lpstr>.VnBlackH</vt:lpstr>
      <vt:lpstr>.VnArabia</vt:lpstr>
      <vt:lpstr>VNI-Avo</vt:lpstr>
      <vt:lpstr>HP001 5 hàng</vt:lpstr>
      <vt:lpstr>Malgun Gothic</vt:lpstr>
      <vt:lpstr>VNI-Centur</vt:lpstr>
      <vt:lpstr>Arial Narrow</vt:lpstr>
      <vt:lpstr>HoloLens MDL2 Assets</vt:lpstr>
      <vt:lpstr>HP-211</vt:lpstr>
      <vt:lpstr>HP001 TD 4H</vt:lpstr>
      <vt:lpstr>Impact</vt:lpstr>
      <vt:lpstr>Office Theme</vt:lpstr>
      <vt:lpstr>PowerPoint 演示文稿</vt:lpstr>
      <vt:lpstr>Tập Viết</vt:lpstr>
      <vt:lpstr>Hoạt động 1:Quan sát quy trình viết,tô chữ hoa A,Ă,Â,B.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Hoạt động 2: Viết bảng con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Hoạt động 3.Viết vở tập viết.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22</cp:revision>
  <dcterms:created xsi:type="dcterms:W3CDTF">2020-04-26T14:56:00Z</dcterms:created>
  <dcterms:modified xsi:type="dcterms:W3CDTF">2020-05-05T06:53:54Z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1033-11.2.0.9327</vt:lpwstr>
  </property>
</Properties>
</file>